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8" r:id="rId2"/>
    <p:sldId id="270" r:id="rId3"/>
    <p:sldId id="260" r:id="rId4"/>
    <p:sldId id="271" r:id="rId5"/>
    <p:sldId id="277" r:id="rId6"/>
    <p:sldId id="278" r:id="rId7"/>
    <p:sldId id="275" r:id="rId8"/>
    <p:sldId id="276" r:id="rId9"/>
    <p:sldId id="272" r:id="rId10"/>
    <p:sldId id="279" r:id="rId11"/>
    <p:sldId id="280" r:id="rId12"/>
    <p:sldId id="285" r:id="rId13"/>
    <p:sldId id="286" r:id="rId14"/>
    <p:sldId id="287" r:id="rId15"/>
    <p:sldId id="288" r:id="rId16"/>
    <p:sldId id="273" r:id="rId17"/>
    <p:sldId id="281" r:id="rId18"/>
    <p:sldId id="274" r:id="rId19"/>
    <p:sldId id="283" r:id="rId20"/>
    <p:sldId id="28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17" d="100"/>
          <a:sy n="117" d="100"/>
        </p:scale>
        <p:origin x="126" y="18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11/26/2019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11/26/2019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TW"/>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11/26/2019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11/26/2019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TW"/>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11/26/2019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11/26/2019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TW"/>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11/26/2019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11/26/2019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11/26/2019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11/26/2019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11/26/2019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11/26/2019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11/26/2019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TW" dirty="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11/26/2019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ggobi.org/rggobi/"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TW" dirty="0"/>
              <a:t>Grand Tours, Projection Pursuit Guided Tours, and Manual Controls </a:t>
            </a:r>
            <a:endParaRPr lang="en-US" dirty="0"/>
          </a:p>
        </p:txBody>
      </p:sp>
      <p:sp>
        <p:nvSpPr>
          <p:cNvPr id="3" name="Subtitle 2"/>
          <p:cNvSpPr>
            <a:spLocks noGrp="1"/>
          </p:cNvSpPr>
          <p:nvPr>
            <p:ph type="subTitle" idx="1"/>
          </p:nvPr>
        </p:nvSpPr>
        <p:spPr/>
        <p:txBody>
          <a:bodyPr/>
          <a:lstStyle/>
          <a:p>
            <a:r>
              <a:rPr lang="en-US" dirty="0"/>
              <a:t>Weber YC, Huang </a:t>
            </a:r>
          </a:p>
          <a:p>
            <a:r>
              <a:rPr lang="en-US" dirty="0"/>
              <a:t>Data Science Institution, TMU</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r>
              <a:rPr lang="en-US" altLang="zh-TW" dirty="0"/>
              <a:t>Movement of projection plane</a:t>
            </a:r>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r>
              <a:rPr lang="en-US" dirty="0"/>
              <a:t>Views of p-dimensional data can be computed in analogous ways</a:t>
            </a:r>
          </a:p>
          <a:p>
            <a:pPr lvl="1"/>
            <a:r>
              <a:rPr lang="en-US" dirty="0"/>
              <a:t>Rotating the entire p-dimensional data </a:t>
            </a:r>
          </a:p>
          <a:p>
            <a:pPr lvl="1"/>
            <a:r>
              <a:rPr lang="en-US" dirty="0"/>
              <a:t>Moving a d(&lt; p)-dimensional plane through the space and projecting the data onto it.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68" y="3542578"/>
            <a:ext cx="6466215" cy="2634384"/>
          </a:xfrm>
          <a:prstGeom prst="rect">
            <a:avLst/>
          </a:prstGeom>
        </p:spPr>
      </p:pic>
    </p:spTree>
    <p:extLst>
      <p:ext uri="{BB962C8B-B14F-4D97-AF65-F5344CB8AC3E}">
        <p14:creationId xmlns:p14="http://schemas.microsoft.com/office/powerpoint/2010/main" val="7285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r>
              <a:rPr lang="en-US" dirty="0"/>
              <a:t>Selecting the target plane</a:t>
            </a:r>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pPr marL="228600" lvl="1">
              <a:spcBef>
                <a:spcPts val="1500"/>
              </a:spcBef>
            </a:pPr>
            <a:r>
              <a:rPr lang="en-US" b="1" dirty="0"/>
              <a:t>Grand tour </a:t>
            </a:r>
            <a:r>
              <a:rPr lang="en-US" dirty="0"/>
              <a:t>uses a random selection of target plane. </a:t>
            </a:r>
          </a:p>
          <a:p>
            <a:pPr marL="228600" lvl="1">
              <a:spcBef>
                <a:spcPts val="1500"/>
              </a:spcBef>
            </a:pPr>
            <a:r>
              <a:rPr lang="en-US" b="1" dirty="0"/>
              <a:t>Guided tour </a:t>
            </a:r>
            <a:r>
              <a:rPr lang="en-US" dirty="0"/>
              <a:t>quantifies the structure present in each projection and uses this to guide the choice of target plane. </a:t>
            </a:r>
          </a:p>
          <a:p>
            <a:pPr marL="228600" lvl="1">
              <a:spcBef>
                <a:spcPts val="1500"/>
              </a:spcBef>
            </a:pPr>
            <a:r>
              <a:rPr lang="en-US" b="1" dirty="0"/>
              <a:t>Manual controls </a:t>
            </a:r>
            <a:r>
              <a:rPr lang="en-US" dirty="0"/>
              <a:t>let the user choose the target direction by manipulating the values of projection coefficients.</a:t>
            </a:r>
            <a:endParaRPr lang="zh-TW" altLang="en-US" dirty="0"/>
          </a:p>
          <a:p>
            <a:endParaRPr lang="zh-TW" altLang="en-US" dirty="0"/>
          </a:p>
        </p:txBody>
      </p:sp>
    </p:spTree>
    <p:extLst>
      <p:ext uri="{BB962C8B-B14F-4D97-AF65-F5344CB8AC3E}">
        <p14:creationId xmlns:p14="http://schemas.microsoft.com/office/powerpoint/2010/main" val="26831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Grand Tour (1/2)</a:t>
            </a:r>
            <a:endParaRPr lang="en-US" dirty="0"/>
          </a:p>
        </p:txBody>
      </p:sp>
      <p:sp>
        <p:nvSpPr>
          <p:cNvPr id="3" name="內容版面配置區 2"/>
          <p:cNvSpPr>
            <a:spLocks noGrp="1"/>
          </p:cNvSpPr>
          <p:nvPr>
            <p:ph idx="1"/>
          </p:nvPr>
        </p:nvSpPr>
        <p:spPr/>
        <p:txBody>
          <a:bodyPr/>
          <a:lstStyle/>
          <a:p>
            <a:r>
              <a:rPr lang="en-US" dirty="0" smtClean="0"/>
              <a:t>The </a:t>
            </a:r>
            <a:r>
              <a:rPr lang="en-US" dirty="0"/>
              <a:t>grand tour method for choosing the target plane is to </a:t>
            </a:r>
            <a:r>
              <a:rPr lang="en-US" b="1" u="sng" dirty="0"/>
              <a:t>use random selection</a:t>
            </a:r>
            <a:r>
              <a:rPr lang="en-US" dirty="0"/>
              <a:t>. A frame is randomly selected from the space of all possible projections</a:t>
            </a:r>
            <a:r>
              <a:rPr lang="en-US" dirty="0" smtClean="0"/>
              <a:t>.</a:t>
            </a:r>
          </a:p>
          <a:p>
            <a:r>
              <a:rPr lang="en-US" dirty="0"/>
              <a:t>A target frame is chosen randomly by standardizing a random vector from a standard multivariate normal distribution: sample p values from a standard univariate normal distribution, resulting in a sample from a standard multivariate normal. Standardizing this vector to have length equal to one gives a random value from a (</a:t>
            </a:r>
            <a:r>
              <a:rPr lang="en-US" dirty="0" smtClean="0"/>
              <a:t>p-1)-dimensional </a:t>
            </a:r>
            <a:r>
              <a:rPr lang="en-US" dirty="0"/>
              <a:t>sphere, that is, a randomly generated projection vector. Do this twice to get a </a:t>
            </a:r>
            <a:r>
              <a:rPr lang="en-US" dirty="0" smtClean="0"/>
              <a:t>2-D </a:t>
            </a:r>
            <a:r>
              <a:rPr lang="en-US" dirty="0"/>
              <a:t>projection, where the second vector is </a:t>
            </a:r>
            <a:r>
              <a:rPr lang="en-US" dirty="0" err="1"/>
              <a:t>orthonormalized</a:t>
            </a:r>
            <a:r>
              <a:rPr lang="en-US" dirty="0"/>
              <a:t> on the first.</a:t>
            </a:r>
            <a:endParaRPr lang="en-US" b="1" dirty="0"/>
          </a:p>
        </p:txBody>
      </p:sp>
    </p:spTree>
    <p:extLst>
      <p:ext uri="{BB962C8B-B14F-4D97-AF65-F5344CB8AC3E}">
        <p14:creationId xmlns:p14="http://schemas.microsoft.com/office/powerpoint/2010/main" val="357375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Grand Tour </a:t>
            </a:r>
            <a:r>
              <a:rPr lang="en-US" altLang="zh-TW" dirty="0" smtClean="0"/>
              <a:t>(2/2</a:t>
            </a:r>
            <a:r>
              <a:rPr lang="en-US" altLang="zh-TW" dirty="0"/>
              <a:t>)</a:t>
            </a:r>
            <a:endParaRPr 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6978" y="1978478"/>
            <a:ext cx="4734995" cy="4727886"/>
          </a:xfrm>
        </p:spPr>
      </p:pic>
    </p:spTree>
    <p:extLst>
      <p:ext uri="{BB962C8B-B14F-4D97-AF65-F5344CB8AC3E}">
        <p14:creationId xmlns:p14="http://schemas.microsoft.com/office/powerpoint/2010/main" val="14961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Projection Pursuit Guided </a:t>
            </a:r>
            <a:r>
              <a:rPr lang="en-US" dirty="0" smtClean="0"/>
              <a:t>Tour</a:t>
            </a:r>
            <a:endParaRPr lang="en-US" dirty="0"/>
          </a:p>
        </p:txBody>
      </p:sp>
      <p:sp>
        <p:nvSpPr>
          <p:cNvPr id="3" name="內容版面配置區 2"/>
          <p:cNvSpPr>
            <a:spLocks noGrp="1"/>
          </p:cNvSpPr>
          <p:nvPr>
            <p:ph idx="1"/>
          </p:nvPr>
        </p:nvSpPr>
        <p:spPr/>
        <p:txBody>
          <a:bodyPr>
            <a:normAutofit lnSpcReduction="10000"/>
          </a:bodyPr>
          <a:lstStyle/>
          <a:p>
            <a:r>
              <a:rPr lang="en-US" dirty="0"/>
              <a:t>In a </a:t>
            </a:r>
            <a:r>
              <a:rPr lang="en-US" dirty="0" smtClean="0"/>
              <a:t>guided, the </a:t>
            </a:r>
            <a:r>
              <a:rPr lang="en-US" dirty="0"/>
              <a:t>next target basis is selected by optimizing a </a:t>
            </a:r>
            <a:r>
              <a:rPr lang="en-US" b="1" u="sng" dirty="0"/>
              <a:t>PP index </a:t>
            </a:r>
            <a:r>
              <a:rPr lang="en-US" dirty="0"/>
              <a:t>function. </a:t>
            </a:r>
            <a:r>
              <a:rPr lang="en-US" dirty="0" smtClean="0"/>
              <a:t>The </a:t>
            </a:r>
            <a:r>
              <a:rPr lang="en-US" dirty="0"/>
              <a:t>index function numerically describes what is interesting in a projection: higher values correspond to more interesting structure in the projections</a:t>
            </a:r>
            <a:r>
              <a:rPr lang="en-US" dirty="0" smtClean="0"/>
              <a:t>.</a:t>
            </a:r>
          </a:p>
          <a:p>
            <a:r>
              <a:rPr lang="en-US" dirty="0"/>
              <a:t>Using a </a:t>
            </a:r>
            <a:r>
              <a:rPr lang="en-US" b="1" u="sng" dirty="0"/>
              <a:t>PP index</a:t>
            </a:r>
            <a:r>
              <a:rPr lang="en-US" dirty="0"/>
              <a:t> function to navigate the high-dimensional data space has the advantage over the grand tour of increasing the proportion of interesting projections visited</a:t>
            </a:r>
            <a:r>
              <a:rPr lang="en-US" dirty="0" smtClean="0"/>
              <a:t>.</a:t>
            </a:r>
          </a:p>
          <a:p>
            <a:r>
              <a:rPr lang="en-US" dirty="0" smtClean="0"/>
              <a:t>The </a:t>
            </a:r>
            <a:r>
              <a:rPr lang="en-US" b="1" dirty="0"/>
              <a:t>optimization </a:t>
            </a:r>
            <a:r>
              <a:rPr lang="en-US" b="1" dirty="0" smtClean="0"/>
              <a:t>procedure </a:t>
            </a:r>
            <a:r>
              <a:rPr lang="en-US" dirty="0"/>
              <a:t>is an important part of a PP guided tour. he purpose of PP optimization is to find all of the interesting projections, so an optimization procedure needs to be flexible enough to find global and local maxima. It should not doggedly search for a global maximum, but it should spend some time visiting local maxima.</a:t>
            </a:r>
          </a:p>
        </p:txBody>
      </p:sp>
    </p:spTree>
    <p:extLst>
      <p:ext uri="{BB962C8B-B14F-4D97-AF65-F5344CB8AC3E}">
        <p14:creationId xmlns:p14="http://schemas.microsoft.com/office/powerpoint/2010/main" val="13575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lstStyle/>
          <a:p>
            <a:endParaRPr lang="en-US"/>
          </a:p>
        </p:txBody>
      </p:sp>
    </p:spTree>
    <p:extLst>
      <p:ext uri="{BB962C8B-B14F-4D97-AF65-F5344CB8AC3E}">
        <p14:creationId xmlns:p14="http://schemas.microsoft.com/office/powerpoint/2010/main" val="31130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3. Using Tours with numerical methods</a:t>
            </a:r>
          </a:p>
        </p:txBody>
      </p:sp>
      <p:sp>
        <p:nvSpPr>
          <p:cNvPr id="14"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81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04786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4. End notes</a:t>
            </a:r>
          </a:p>
        </p:txBody>
      </p:sp>
      <p:sp>
        <p:nvSpPr>
          <p:cNvPr id="14"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184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35340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r>
              <a:rPr lang="en-US" altLang="zh-TW" dirty="0"/>
              <a:t>Summary</a:t>
            </a:r>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r>
              <a:rPr lang="en-US" altLang="zh-TW" dirty="0"/>
              <a:t>It’s a chapter about </a:t>
            </a:r>
            <a:r>
              <a:rPr lang="en-US" altLang="zh-TW" b="1" u="sng" dirty="0"/>
              <a:t>Multivariate Statistical Analysis</a:t>
            </a:r>
            <a:r>
              <a:rPr lang="zh-TW" altLang="en-US" b="1" u="sng" dirty="0"/>
              <a:t> </a:t>
            </a:r>
            <a:r>
              <a:rPr lang="en-US" altLang="zh-TW" b="1" u="sng" dirty="0"/>
              <a:t>(</a:t>
            </a:r>
            <a:r>
              <a:rPr lang="zh-TW" altLang="en-US" b="1" u="sng" dirty="0"/>
              <a:t>多變量分析</a:t>
            </a:r>
            <a:r>
              <a:rPr lang="en-US" altLang="zh-TW" b="1" u="sng" dirty="0"/>
              <a:t>)</a:t>
            </a:r>
            <a:r>
              <a:rPr lang="zh-TW" altLang="en-US" b="1" dirty="0"/>
              <a:t> </a:t>
            </a:r>
            <a:r>
              <a:rPr lang="en-US" altLang="zh-TW" dirty="0"/>
              <a:t>with </a:t>
            </a:r>
            <a:r>
              <a:rPr lang="en-US" altLang="zh-TW" b="1" dirty="0"/>
              <a:t>Data Visualization</a:t>
            </a:r>
            <a:r>
              <a:rPr lang="en-US" altLang="zh-TW" dirty="0"/>
              <a:t>, using the application, </a:t>
            </a:r>
            <a:r>
              <a:rPr lang="en-US" altLang="zh-TW" dirty="0" err="1"/>
              <a:t>GGobis</a:t>
            </a:r>
            <a:r>
              <a:rPr lang="en-US" altLang="zh-TW" dirty="0"/>
              <a:t>, which is an open source visualization program for exploring high-dimensional data. (Noted that it can be use in R through package “</a:t>
            </a:r>
            <a:r>
              <a:rPr lang="en-US" altLang="zh-TW" dirty="0" err="1"/>
              <a:t>rggobis</a:t>
            </a:r>
            <a:r>
              <a:rPr lang="en-US" altLang="zh-TW" dirty="0"/>
              <a:t>”, see </a:t>
            </a:r>
            <a:r>
              <a:rPr lang="en-US" altLang="zh-TW" dirty="0" err="1">
                <a:hlinkClick r:id="rId2"/>
              </a:rPr>
              <a:t>ggobis</a:t>
            </a:r>
            <a:r>
              <a:rPr lang="en-US" altLang="zh-TW" dirty="0"/>
              <a:t>). </a:t>
            </a:r>
          </a:p>
          <a:p>
            <a:r>
              <a:rPr lang="en-US" altLang="zh-TW" dirty="0"/>
              <a:t>In this chapter, the method of how to perform high dimension variables in a low dimension screen is discussed.</a:t>
            </a:r>
            <a:endParaRPr lang="zh-TW" altLang="en-US" dirty="0"/>
          </a:p>
        </p:txBody>
      </p:sp>
    </p:spTree>
    <p:extLst>
      <p:ext uri="{BB962C8B-B14F-4D97-AF65-F5344CB8AC3E}">
        <p14:creationId xmlns:p14="http://schemas.microsoft.com/office/powerpoint/2010/main" val="197990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endParaRPr lang="zh-TW" altLang="en-US" dirty="0"/>
          </a:p>
        </p:txBody>
      </p:sp>
      <p:sp>
        <p:nvSpPr>
          <p:cNvPr id="3" name="Content Placeholder 2">
            <a:extLst>
              <a:ext uri="{FF2B5EF4-FFF2-40B4-BE49-F238E27FC236}">
                <a16:creationId xmlns:a16="http://schemas.microsoft.com/office/drawing/2014/main" id="{4ADC8558-781F-44B2-B099-084EC5F32F89}"/>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79791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Contents</a:t>
            </a:r>
          </a:p>
        </p:txBody>
      </p:sp>
      <p:sp>
        <p:nvSpPr>
          <p:cNvPr id="14" name="Content Placeholder 2"/>
          <p:cNvSpPr>
            <a:spLocks noGrp="1"/>
          </p:cNvSpPr>
          <p:nvPr>
            <p:ph idx="1"/>
          </p:nvPr>
        </p:nvSpPr>
        <p:spPr/>
        <p:txBody>
          <a:bodyPr/>
          <a:lstStyle/>
          <a:p>
            <a:r>
              <a:rPr lang="en-US" altLang="zh-TW" dirty="0"/>
              <a:t>1. Introduction</a:t>
            </a:r>
          </a:p>
          <a:p>
            <a:r>
              <a:rPr lang="en-US" dirty="0"/>
              <a:t>2. Tours</a:t>
            </a:r>
          </a:p>
          <a:p>
            <a:r>
              <a:rPr lang="en-US" dirty="0"/>
              <a:t>3. Using Tours with numerical methods</a:t>
            </a:r>
          </a:p>
          <a:p>
            <a:r>
              <a:rPr lang="en-US" dirty="0"/>
              <a:t>4. End notes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1. Introduction</a:t>
            </a:r>
          </a:p>
        </p:txBody>
      </p:sp>
      <p:sp>
        <p:nvSpPr>
          <p:cNvPr id="14" name="Text Placeholder 2"/>
          <p:cNvSpPr>
            <a:spLocks noGrp="1"/>
          </p:cNvSpPr>
          <p:nvPr>
            <p:ph type="body" idx="1"/>
          </p:nvPr>
        </p:nvSpPr>
        <p:spPr/>
        <p:txBody>
          <a:bodyPr/>
          <a:lstStyle/>
          <a:p>
            <a:r>
              <a:rPr lang="en-US" dirty="0"/>
              <a:t>Finding structure in multidimensional data when screen are only 2D?</a:t>
            </a:r>
          </a:p>
        </p:txBody>
      </p:sp>
    </p:spTree>
    <p:extLst>
      <p:ext uri="{BB962C8B-B14F-4D97-AF65-F5344CB8AC3E}">
        <p14:creationId xmlns:p14="http://schemas.microsoft.com/office/powerpoint/2010/main" val="288321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What is projection ? (1/2)</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634" y="2541239"/>
            <a:ext cx="5537094" cy="3251649"/>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747" y="2541239"/>
            <a:ext cx="5417167" cy="3251649"/>
          </a:xfrm>
          <a:prstGeom prst="rect">
            <a:avLst/>
          </a:prstGeom>
        </p:spPr>
      </p:pic>
    </p:spTree>
    <p:extLst>
      <p:ext uri="{BB962C8B-B14F-4D97-AF65-F5344CB8AC3E}">
        <p14:creationId xmlns:p14="http://schemas.microsoft.com/office/powerpoint/2010/main" val="26906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What is projection ? (2/2)</a:t>
            </a:r>
          </a:p>
        </p:txBody>
      </p:sp>
      <p:sp>
        <p:nvSpPr>
          <p:cNvPr id="3" name="內容版面配置區 2"/>
          <p:cNvSpPr>
            <a:spLocks noGrp="1"/>
          </p:cNvSpPr>
          <p:nvPr>
            <p:ph idx="1"/>
          </p:nvPr>
        </p:nvSpPr>
        <p:spPr/>
        <p:txBody>
          <a:bodyPr/>
          <a:lstStyle/>
          <a:p>
            <a:r>
              <a:rPr lang="en-US" dirty="0"/>
              <a:t>Mathematically, a projection of data is computed by multiplying an n x p data matrix (Dot Product)</a:t>
            </a:r>
          </a:p>
          <a:p>
            <a:endParaRPr 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0" y="3128800"/>
            <a:ext cx="4350108" cy="1669947"/>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4901721"/>
            <a:ext cx="3234690" cy="143215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501" y="2771146"/>
            <a:ext cx="4980291" cy="3562727"/>
          </a:xfrm>
          <a:prstGeom prst="rect">
            <a:avLst/>
          </a:prstGeom>
        </p:spPr>
      </p:pic>
    </p:spTree>
    <p:extLst>
      <p:ext uri="{BB962C8B-B14F-4D97-AF65-F5344CB8AC3E}">
        <p14:creationId xmlns:p14="http://schemas.microsoft.com/office/powerpoint/2010/main" val="6832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0FE-17BE-4F5C-A7C4-28B445FF1635}"/>
              </a:ext>
            </a:extLst>
          </p:cNvPr>
          <p:cNvSpPr>
            <a:spLocks noGrp="1"/>
          </p:cNvSpPr>
          <p:nvPr>
            <p:ph type="title"/>
          </p:nvPr>
        </p:nvSpPr>
        <p:spPr/>
        <p:txBody>
          <a:bodyPr/>
          <a:lstStyle/>
          <a:p>
            <a:r>
              <a:rPr lang="en-US" dirty="0"/>
              <a:t>The blind men and the elephant</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4947" y="2025958"/>
            <a:ext cx="6978199" cy="4480739"/>
          </a:xfrm>
        </p:spPr>
      </p:pic>
      <p:sp>
        <p:nvSpPr>
          <p:cNvPr id="7" name="文字方塊 6"/>
          <p:cNvSpPr txBox="1"/>
          <p:nvPr/>
        </p:nvSpPr>
        <p:spPr>
          <a:xfrm rot="19549890">
            <a:off x="1311370" y="4426194"/>
            <a:ext cx="1466413" cy="400110"/>
          </a:xfrm>
          <a:prstGeom prst="rect">
            <a:avLst/>
          </a:prstGeom>
          <a:noFill/>
        </p:spPr>
        <p:txBody>
          <a:bodyPr wrap="square" rtlCol="0">
            <a:spAutoFit/>
          </a:bodyPr>
          <a:lstStyle/>
          <a:p>
            <a:r>
              <a:rPr lang="en-US" sz="2000" dirty="0"/>
              <a:t>PCA ??</a:t>
            </a:r>
          </a:p>
        </p:txBody>
      </p:sp>
      <p:sp>
        <p:nvSpPr>
          <p:cNvPr id="8" name="文字方塊 7"/>
          <p:cNvSpPr txBox="1"/>
          <p:nvPr/>
        </p:nvSpPr>
        <p:spPr>
          <a:xfrm rot="1559980">
            <a:off x="1050018" y="4199591"/>
            <a:ext cx="1045028" cy="369332"/>
          </a:xfrm>
          <a:prstGeom prst="rect">
            <a:avLst/>
          </a:prstGeom>
          <a:noFill/>
        </p:spPr>
        <p:txBody>
          <a:bodyPr wrap="square" rtlCol="0">
            <a:spAutoFit/>
          </a:bodyPr>
          <a:lstStyle/>
          <a:p>
            <a:r>
              <a:rPr lang="en-US" dirty="0"/>
              <a:t>PP ??</a:t>
            </a:r>
          </a:p>
        </p:txBody>
      </p:sp>
      <p:sp>
        <p:nvSpPr>
          <p:cNvPr id="9" name="文字方塊 8"/>
          <p:cNvSpPr txBox="1"/>
          <p:nvPr/>
        </p:nvSpPr>
        <p:spPr>
          <a:xfrm>
            <a:off x="391885" y="3634970"/>
            <a:ext cx="3042600" cy="369332"/>
          </a:xfrm>
          <a:prstGeom prst="rect">
            <a:avLst/>
          </a:prstGeom>
          <a:noFill/>
        </p:spPr>
        <p:txBody>
          <a:bodyPr wrap="square" rtlCol="0">
            <a:spAutoFit/>
          </a:bodyPr>
          <a:lstStyle/>
          <a:p>
            <a:r>
              <a:rPr lang="en-US" dirty="0"/>
              <a:t>Fisher linear discrimination ??</a:t>
            </a:r>
          </a:p>
        </p:txBody>
      </p:sp>
      <p:sp>
        <p:nvSpPr>
          <p:cNvPr id="10" name="文字方塊 9"/>
          <p:cNvSpPr txBox="1"/>
          <p:nvPr/>
        </p:nvSpPr>
        <p:spPr>
          <a:xfrm>
            <a:off x="734208" y="2673012"/>
            <a:ext cx="2620735" cy="523220"/>
          </a:xfrm>
          <a:prstGeom prst="rect">
            <a:avLst/>
          </a:prstGeom>
          <a:noFill/>
        </p:spPr>
        <p:txBody>
          <a:bodyPr wrap="square" rtlCol="0">
            <a:spAutoFit/>
          </a:bodyPr>
          <a:lstStyle/>
          <a:p>
            <a:r>
              <a:rPr lang="en-US" sz="2800" dirty="0"/>
              <a:t>Multi D -&gt; 2D</a:t>
            </a:r>
          </a:p>
        </p:txBody>
      </p:sp>
    </p:spTree>
    <p:extLst>
      <p:ext uri="{BB962C8B-B14F-4D97-AF65-F5344CB8AC3E}">
        <p14:creationId xmlns:p14="http://schemas.microsoft.com/office/powerpoint/2010/main" val="385824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Interpolation methods</a:t>
            </a:r>
          </a:p>
        </p:txBody>
      </p:sp>
      <p:sp>
        <p:nvSpPr>
          <p:cNvPr id="3" name="內容版面配置區 2"/>
          <p:cNvSpPr>
            <a:spLocks noGrp="1"/>
          </p:cNvSpPr>
          <p:nvPr>
            <p:ph idx="1"/>
          </p:nvPr>
        </p:nvSpPr>
        <p:spPr/>
        <p:txBody>
          <a:bodyPr/>
          <a:lstStyle/>
          <a:p>
            <a:r>
              <a:rPr lang="en-US" dirty="0"/>
              <a:t>As they are commonly called as “tours”:</a:t>
            </a:r>
          </a:p>
          <a:p>
            <a:r>
              <a:rPr lang="en-US" dirty="0"/>
              <a:t>Tours in </a:t>
            </a:r>
            <a:r>
              <a:rPr lang="en-US" dirty="0" err="1"/>
              <a:t>GGobi</a:t>
            </a:r>
            <a:r>
              <a:rPr lang="en-US" dirty="0"/>
              <a:t> :</a:t>
            </a:r>
          </a:p>
          <a:p>
            <a:pPr lvl="1"/>
            <a:r>
              <a:rPr lang="en-US" dirty="0"/>
              <a:t>Grand tour</a:t>
            </a:r>
          </a:p>
          <a:p>
            <a:pPr lvl="1"/>
            <a:r>
              <a:rPr lang="en-US" dirty="0"/>
              <a:t>PP guide tour</a:t>
            </a:r>
          </a:p>
          <a:p>
            <a:pPr lvl="1"/>
            <a:r>
              <a:rPr lang="en-US" dirty="0"/>
              <a:t>Manual control</a:t>
            </a:r>
          </a:p>
          <a:p>
            <a:r>
              <a:rPr lang="en-US" dirty="0"/>
              <a:t>When we use tours, what are we looking for in the data? We search for data projections that are not bell-shaped and, hence, not normally distributed, for example, clusters of points, outliers, nonlinear relationships, and low-dimensional substructures. </a:t>
            </a:r>
          </a:p>
        </p:txBody>
      </p:sp>
    </p:spTree>
    <p:extLst>
      <p:ext uri="{BB962C8B-B14F-4D97-AF65-F5344CB8AC3E}">
        <p14:creationId xmlns:p14="http://schemas.microsoft.com/office/powerpoint/2010/main" val="139889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2. Tours</a:t>
            </a:r>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dirty="0" smtClean="0"/>
              <a:t>Grand tour </a:t>
            </a:r>
          </a:p>
          <a:p>
            <a:pPr marL="342900" indent="-342900">
              <a:buFont typeface="Arial" panose="020B0604020202020204" pitchFamily="34" charset="0"/>
              <a:buChar char="•"/>
            </a:pPr>
            <a:r>
              <a:rPr lang="en-US" dirty="0" smtClean="0"/>
              <a:t>PP guide tour</a:t>
            </a:r>
          </a:p>
          <a:p>
            <a:pPr marL="342900" indent="-342900">
              <a:buFont typeface="Arial" panose="020B0604020202020204" pitchFamily="34" charset="0"/>
              <a:buChar char="•"/>
            </a:pPr>
            <a:r>
              <a:rPr lang="en-US" dirty="0" smtClean="0"/>
              <a:t>Manual control</a:t>
            </a:r>
            <a:endParaRPr lang="en-US" dirty="0"/>
          </a:p>
        </p:txBody>
      </p:sp>
    </p:spTree>
    <p:extLst>
      <p:ext uri="{BB962C8B-B14F-4D97-AF65-F5344CB8AC3E}">
        <p14:creationId xmlns:p14="http://schemas.microsoft.com/office/powerpoint/2010/main" val="25162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3829</TotalTime>
  <Words>614</Words>
  <Application>Microsoft Office PowerPoint</Application>
  <PresentationFormat>寬螢幕</PresentationFormat>
  <Paragraphs>50</Paragraphs>
  <Slides>20</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20</vt:i4>
      </vt:variant>
    </vt:vector>
  </HeadingPairs>
  <TitlesOfParts>
    <vt:vector size="25" baseType="lpstr">
      <vt:lpstr>新細明體</vt:lpstr>
      <vt:lpstr>Arial</vt:lpstr>
      <vt:lpstr>Calibri</vt:lpstr>
      <vt:lpstr>Wingdings</vt:lpstr>
      <vt:lpstr>Educational subjects 16x9</vt:lpstr>
      <vt:lpstr>Grand Tours, Projection Pursuit Guided Tours, and Manual Controls </vt:lpstr>
      <vt:lpstr>Summary</vt:lpstr>
      <vt:lpstr>Contents</vt:lpstr>
      <vt:lpstr>1. Introduction</vt:lpstr>
      <vt:lpstr>What is projection ? (1/2)</vt:lpstr>
      <vt:lpstr>What is projection ? (2/2)</vt:lpstr>
      <vt:lpstr>The blind men and the elephant</vt:lpstr>
      <vt:lpstr>Interpolation methods</vt:lpstr>
      <vt:lpstr>2. Tours</vt:lpstr>
      <vt:lpstr>Movement of projection plane</vt:lpstr>
      <vt:lpstr>Selecting the target plane</vt:lpstr>
      <vt:lpstr>Grand Tour (1/2)</vt:lpstr>
      <vt:lpstr>Grand Tour (2/2)</vt:lpstr>
      <vt:lpstr>Projection Pursuit Guided Tour</vt:lpstr>
      <vt:lpstr>PowerPoint 簡報</vt:lpstr>
      <vt:lpstr>3. Using Tours with numerical methods</vt:lpstr>
      <vt:lpstr>PowerPoint 簡報</vt:lpstr>
      <vt:lpstr>4. End notes</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Grand Tours, Projection Pursuit Guided Tours, and Manual Controls </dc:title>
  <dc:creator>Weber Huang</dc:creator>
  <cp:lastModifiedBy>Weber Huang</cp:lastModifiedBy>
  <cp:revision>34</cp:revision>
  <dcterms:created xsi:type="dcterms:W3CDTF">2019-11-22T04:57:36Z</dcterms:created>
  <dcterms:modified xsi:type="dcterms:W3CDTF">2019-11-26T09:15:16Z</dcterms:modified>
</cp:coreProperties>
</file>